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142532972" r:id="rId5"/>
    <p:sldId id="2142532995" r:id="rId6"/>
    <p:sldId id="2142533005" r:id="rId7"/>
    <p:sldId id="2142532998" r:id="rId8"/>
    <p:sldId id="2142532910" r:id="rId9"/>
    <p:sldId id="2142533002" r:id="rId10"/>
    <p:sldId id="2142533003" r:id="rId11"/>
    <p:sldId id="2142532997" r:id="rId12"/>
    <p:sldId id="2142533006" r:id="rId13"/>
    <p:sldId id="214253300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B0AC0A-2827-9684-5ED2-58A00F7EFF0B}" name="Roy Audrey (Communications)" initials="R(" userId="S::aroy@ville.levis.qc.ca::39ddea45-8880-482c-b6e2-7e3a855d7be7" providerId="AD"/>
  <p188:author id="{AA4EB211-B7B6-B0D8-766D-E2FD67E14BD7}" name="Asselin Ariane" initials="AA" userId="S::aasselin@ville.levis.qc.ca::14a572b2-349d-4c96-aeea-f9a7dfc98d3e" providerId="AD"/>
  <p188:author id="{DF0C5D3B-AA52-A1AC-3F9D-45DC50B06D0E}" name="Castonguay-Foisy Édouard" initials="CÉ" userId="S::ecfoisy@ville.levis.qc.ca::5dccf922-65d0-41fe-af5f-3853f61687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E"/>
    <a:srgbClr val="F0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9D7D1-7E89-73B7-9BBB-A5D4FC2BF47A}" v="62" dt="2025-05-22T11:28:16.720"/>
    <p1510:client id="{50D6665E-06D2-C993-FA2C-8F262B6B676B}" v="8" dt="2025-05-21T18:55:15.132"/>
    <p1510:client id="{FC8FD055-8DBA-9DF3-4D61-F4050991B3C4}" v="4" dt="2025-05-22T13:54:04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736E7-DA17-31B1-4104-C7CDEC272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C63AEC-B116-296F-EBA3-7A89F4F16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C8FFE3-5AB0-4FA1-E118-4F1EB2C5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C46AC-9FEE-359D-4286-E50AA493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C06E5D-1934-CFE3-6BFA-7389CE47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298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08A4D-6AA3-1B1F-4ABF-CF4C2AD5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D411BA-F439-FD6B-9141-0735448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2B53D-FD4C-7B0C-B17E-A5FA76A4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1C87A0-A544-2C1F-05FB-30EDF90E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727AAE-AC96-7B63-120E-DF86F02B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866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605531-5BA2-ED1A-36CA-B16B162B8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D8184E-7D4E-0E58-4AFF-D5E4F2A4B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A59A17-7881-E980-1634-C7DF3BC4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65F687-ABD5-C3DC-9FF9-9F976073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D076-849E-10B1-0B30-0F241D7D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18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9DFAD-BE0B-9213-A5C8-A8C2E40E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8D80C-0677-1DBE-89A1-DDBB46C6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64785-DCA1-BBB8-9EBF-17EEEEC4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068AA4-CDB6-2F52-6431-5851F6FC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AE8892-6E22-A96E-BAC2-B9F8CF8B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195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475D1-994F-F486-9978-A70A69A3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163F2B-51AE-204D-83C8-AB4FEF1F7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A9FCD2-72C2-945E-DC26-CBD3F627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EFDD1B-BDB7-3058-89D9-67DBA288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CB708-99F9-8F9E-46B4-5C30CD0D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20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061B2-FE13-CC66-17D5-269CC7AB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106F19-1372-A0D8-CD6A-A701AC795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1E38DE-78A3-BEC4-E08E-B72B46D3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685779-703E-F394-3DE3-A63A0399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503721-19D8-6D83-B86D-FD778D99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A6010F-9BE7-BB08-4DB7-4CBE8D5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21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7E72E-72C3-B981-2981-4AC9CD28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0A0FD8-4BF9-3E93-5989-0D3AED33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D08C1F-1E18-9492-75AF-8AA234C45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281C63-1542-7689-1952-C32AD0786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1E4D30-B177-9599-6FC1-EFA55E723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4549F9-B695-2D98-B785-D8973925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3CF8F5-730F-FBEE-8E8A-D05BE8E1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15890D-88DB-9CE5-BF62-19164CA0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801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054EB-CD35-D868-C258-BF8739ED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293BE5-A8D1-9F40-6FF1-4B3866FB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2F1B38-93DC-33C4-3686-4849C3B0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3340CB-4E1B-7E95-21EE-4AB916A9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472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633CA3-DD57-7648-F4D6-F72C6DFF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050D01-A870-5545-4137-BDA6A731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DE7652-E1D2-092A-34A8-D58BB730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67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C20A3-86C1-86D2-51BE-5FC2201B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7444FC-CB3F-681E-5E41-9B515390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0D7CFA-85AD-8B94-460F-6F6F12216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B963A7-7812-D123-A2D4-6FB41CAA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03766A-2E56-C2F2-EE06-1918AF93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82189E-9A27-48A6-E324-42A5C1E8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465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2202C-75CC-38FE-8D98-8F142B6B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2C1874-A801-26A5-A00F-BE6A4AF09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4862B7-26B6-B71B-D2F1-4E1218681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170E7B-185F-A4D9-E5A7-D3E916A7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A7FED3-7E2D-26B4-5D27-D107BC24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745DE6-FA55-914E-04FB-9AF4DF3C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913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8C0FD8-EF1E-E9E1-55E9-4F9CEE40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5928C2-4F6F-5365-F90E-D71365207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F3AB21-D1E6-EB6E-83AF-51CAD655B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BC769-BA73-4BDF-A439-D6C524B4AADF}" type="datetimeFigureOut">
              <a:rPr lang="fr-CA" smtClean="0"/>
              <a:t>2025-05-22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616B6D-B73A-730A-FBE7-96A1A4229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B10110-EBCC-490B-D176-76047C23E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C76180-8009-4DAB-9DF5-A95A48E5619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71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10" Type="http://schemas.openxmlformats.org/officeDocument/2006/relationships/image" Target="../media/image1.png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1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6" Type="http://schemas.openxmlformats.org/officeDocument/2006/relationships/image" Target="../media/image3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1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1.png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.png"/><Relationship Id="rId5" Type="http://schemas.openxmlformats.org/officeDocument/2006/relationships/tags" Target="../tags/tag44.xml"/><Relationship Id="rId10" Type="http://schemas.openxmlformats.org/officeDocument/2006/relationships/image" Target="../media/image1.png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5.png"/><Relationship Id="rId5" Type="http://schemas.openxmlformats.org/officeDocument/2006/relationships/tags" Target="../tags/tag52.xml"/><Relationship Id="rId10" Type="http://schemas.openxmlformats.org/officeDocument/2006/relationships/image" Target="../media/image1.png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7.jpe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6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.png"/><Relationship Id="rId5" Type="http://schemas.openxmlformats.org/officeDocument/2006/relationships/tags" Target="../tags/tag6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1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9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1.png"/><Relationship Id="rId5" Type="http://schemas.openxmlformats.org/officeDocument/2006/relationships/tags" Target="../tags/tag8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51DA8-57A1-CEBC-0B40-BB9C45788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5E71D4-01A4-915B-F5D6-CBF39092757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7005895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1B7C1B3-67E3-E568-D079-BA1E2189B2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555401" y="1044863"/>
            <a:ext cx="14358770" cy="182606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D1E1D6-2AA5-CCAE-53DB-F67247134867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083566" y="6260006"/>
            <a:ext cx="2839544" cy="461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solidFill>
                  <a:srgbClr val="002C58"/>
                </a:solidFill>
                <a:latin typeface="DM Sans"/>
                <a:ea typeface="Calibri"/>
                <a:cs typeface="Calibri"/>
              </a:rPr>
              <a:t>7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6E02F4-424C-1897-FE78-E4F493F82F0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50" y="1382135"/>
            <a:ext cx="11631919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DM Sans" pitchFamily="2" charset="0"/>
              </a:rPr>
              <a:t>Prolongement du boulevard Étienne-Dallaire </a:t>
            </a:r>
            <a:endParaRPr lang="fr-CA" sz="4000" dirty="0">
              <a:solidFill>
                <a:schemeClr val="bg1"/>
              </a:solidFill>
              <a:latin typeface="DM Sans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389AE4-B170-3075-6948-EE3AF09ED1E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239047" y="5708667"/>
            <a:ext cx="2314078" cy="782073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341E4CE-BA0D-7FEF-9825-56F7C82DCD0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59887" y="3268046"/>
            <a:ext cx="6480793" cy="94805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FF09133-38DE-6CD6-09CB-0E2C588DC99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28019" y="3541015"/>
            <a:ext cx="5441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DM Sans Medium"/>
              </a:rPr>
              <a:t>22 mai 2025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5CC7659-A5F7-7A36-9E0E-3208E08633C4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0" y="3050900"/>
            <a:ext cx="6414756" cy="3666303"/>
          </a:xfrm>
          <a:prstGeom prst="round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A7AF9A-A5AE-3B88-4ABB-530C26F2CA3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50" y="1959143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DM Sans" pitchFamily="2" charset="0"/>
              </a:rPr>
              <a:t>Entre les rues Charles-Rodrigue et Chateaubriand</a:t>
            </a:r>
          </a:p>
        </p:txBody>
      </p:sp>
    </p:spTree>
    <p:extLst>
      <p:ext uri="{BB962C8B-B14F-4D97-AF65-F5344CB8AC3E}">
        <p14:creationId xmlns:p14="http://schemas.microsoft.com/office/powerpoint/2010/main" val="164385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CD0DF-D898-AE11-B73F-0258DF06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E39E70-46CA-95BF-961E-6FE8610E493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070367"/>
            <a:ext cx="12192000" cy="5787633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C523B-12C2-8E60-D369-3C3E4911439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B92C0B4-D152-1951-0656-A7A4AB78EF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434152" y="144839"/>
            <a:ext cx="10487735" cy="953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C58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7C0E5C5-5318-456F-818A-5C4CCC1A76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361229" y="373136"/>
            <a:ext cx="1462203" cy="4947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A61D003-2111-994E-9E6E-87BB998FF17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317500" y="521641"/>
            <a:ext cx="11725459" cy="430313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r>
              <a:rPr lang="fr-CA" b="1" dirty="0">
                <a:solidFill>
                  <a:schemeClr val="tx2">
                    <a:lumMod val="25000"/>
                    <a:lumOff val="75000"/>
                  </a:schemeClr>
                </a:solidFill>
                <a:latin typeface="DM Sans" pitchFamily="2" charset="0"/>
                <a:cs typeface="Calibri"/>
              </a:rPr>
              <a:t>Autre projet : </a:t>
            </a:r>
            <a:br>
              <a:rPr lang="fr-CA" sz="4400" b="1" dirty="0">
                <a:solidFill>
                  <a:schemeClr val="bg1"/>
                </a:solidFill>
                <a:latin typeface="DM Sans" pitchFamily="2" charset="0"/>
                <a:cs typeface="Calibri"/>
              </a:rPr>
            </a:br>
            <a:r>
              <a:rPr lang="fr-CA" sz="30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Réfection du boulevard Étienne-Dallaire</a:t>
            </a:r>
          </a:p>
          <a:p>
            <a:endParaRPr lang="fr-CA" sz="3600" b="1" dirty="0">
              <a:solidFill>
                <a:schemeClr val="bg1"/>
              </a:solidFill>
              <a:latin typeface="DM Sans" pitchFamily="2" charset="0"/>
              <a:cs typeface="Calibri"/>
            </a:endParaRP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885EC64D-C73A-D6F2-1BF7-0FF392EDE84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092330" y="6215492"/>
            <a:ext cx="1045029" cy="785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>
                <a:solidFill>
                  <a:schemeClr val="bg1"/>
                </a:solidFill>
                <a:latin typeface="DM Sans" pitchFamily="2" charset="0"/>
              </a:rPr>
              <a:t>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E3533A-E41E-9A5A-6478-3C95E4FB9CC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flipH="1">
            <a:off x="317500" y="736678"/>
            <a:ext cx="11725459" cy="430313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r>
              <a:rPr lang="fr-CA" sz="20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entre Chateaubriand et Kennedy</a:t>
            </a:r>
            <a:endParaRPr lang="fr-CA" sz="2000" b="1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9C67262-B8B8-D76B-F06F-6389C100B4C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58539" y="1797020"/>
            <a:ext cx="11029250" cy="41916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>
                <a:solidFill>
                  <a:srgbClr val="00305E"/>
                </a:solidFill>
                <a:latin typeface="DM Sans"/>
                <a:ea typeface="+mn-lt"/>
                <a:cs typeface="+mn-lt"/>
              </a:rPr>
              <a:t>Contraintes sur la circulation </a:t>
            </a:r>
          </a:p>
          <a:p>
            <a:r>
              <a:rPr lang="fr-CA" sz="2000" dirty="0">
                <a:solidFill>
                  <a:srgbClr val="0070C0"/>
                </a:solidFill>
                <a:latin typeface="DM Sans"/>
                <a:ea typeface="+mn-lt"/>
                <a:cs typeface="+mn-lt"/>
              </a:rPr>
              <a:t>Fermeture complète de l’intersection Étienne-Dallaire / du Président-Kennedy</a:t>
            </a:r>
            <a:endParaRPr lang="fr-CA" sz="2000" dirty="0">
              <a:solidFill>
                <a:srgbClr val="0070C0"/>
              </a:solidFill>
              <a:latin typeface="DM Sans"/>
            </a:endParaRP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305E"/>
                </a:solidFill>
                <a:latin typeface="DM Sans"/>
                <a:ea typeface="+mn-lt"/>
                <a:cs typeface="+mn-lt"/>
              </a:rPr>
              <a:t>Mise en place de chemins de détour</a:t>
            </a:r>
            <a:endParaRPr lang="fr-CA" dirty="0">
              <a:solidFill>
                <a:srgbClr val="00305E"/>
              </a:solidFill>
              <a:latin typeface="DM Sans" pitchFamily="2" charset="0"/>
              <a:ea typeface="Calibri"/>
              <a:cs typeface="Calibri"/>
            </a:endParaRP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305E"/>
                </a:solidFill>
                <a:latin typeface="DM Sans"/>
                <a:ea typeface="+mn-lt"/>
                <a:cs typeface="+mn-lt"/>
              </a:rPr>
              <a:t>Communication avec les commerces touchés</a:t>
            </a:r>
            <a:endParaRPr lang="fr-CA" dirty="0">
              <a:solidFill>
                <a:srgbClr val="00305E"/>
              </a:solidFill>
              <a:latin typeface="DM Sans" pitchFamily="2" charset="0"/>
              <a:ea typeface="Calibri"/>
              <a:cs typeface="Calibri"/>
            </a:endParaRP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305E"/>
                </a:solidFill>
                <a:latin typeface="DM Sans"/>
                <a:ea typeface="+mn-lt"/>
                <a:cs typeface="+mn-lt"/>
              </a:rPr>
              <a:t>Travaux 24 h/24, 7 jours/semaine pour limiter la durée de l’entrave</a:t>
            </a:r>
            <a:endParaRPr lang="fr-CA" dirty="0">
              <a:solidFill>
                <a:srgbClr val="00305E"/>
              </a:solidFill>
              <a:latin typeface="DM Sans" pitchFamily="2" charset="0"/>
              <a:ea typeface="Calibri"/>
              <a:cs typeface="Calibri"/>
            </a:endParaRP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305E"/>
                </a:solidFill>
                <a:latin typeface="DM Sans"/>
                <a:ea typeface="+mn-lt"/>
                <a:cs typeface="+mn-lt"/>
              </a:rPr>
              <a:t>Réouverture avec chaussée sur gravier dès qu’il est possible de laisser deux voies de circulation</a:t>
            </a:r>
            <a:endParaRPr lang="fr-CA" dirty="0">
              <a:solidFill>
                <a:srgbClr val="00305E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9AA28-2F40-6CA8-8054-42EA45C10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D4676FD-A383-18FC-BCB9-8FFF54AB14C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002405"/>
            <a:ext cx="12192000" cy="5764887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CAF166-829E-3B05-C123-430D97D40D0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" y="0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BBD9E-C66A-493A-4CB8-89DB7AB9A2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" y="1115972"/>
            <a:ext cx="12191999" cy="5857744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333EE592-4726-2B32-959C-2F5F510A499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146970" y="6072043"/>
            <a:ext cx="1045029" cy="785957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bg1"/>
                </a:solidFill>
                <a:latin typeface="DM Sans" pitchFamily="2" charset="0"/>
              </a:rPr>
              <a:t>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2F9BC5-CB96-8F68-2BD9-DAC15E0193A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8954" y="2367935"/>
            <a:ext cx="1073409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200" dirty="0">
                <a:solidFill>
                  <a:srgbClr val="00305E"/>
                </a:solidFill>
                <a:latin typeface="DM Sans"/>
                <a:cs typeface="Calibri"/>
              </a:rPr>
              <a:t>Le projet de prolongement du boulevard</a:t>
            </a:r>
            <a:br>
              <a:rPr lang="fr-CA" sz="3200" dirty="0">
                <a:solidFill>
                  <a:srgbClr val="00305E"/>
                </a:solidFill>
                <a:latin typeface="DM Sans"/>
                <a:cs typeface="Calibri"/>
              </a:rPr>
            </a:br>
            <a:r>
              <a:rPr lang="fr-CA" sz="3200" dirty="0">
                <a:solidFill>
                  <a:srgbClr val="00305E"/>
                </a:solidFill>
                <a:latin typeface="DM Sans"/>
                <a:cs typeface="Calibri"/>
              </a:rPr>
              <a:t> Étienne-Dallaire vise à favoriser une mobilité intégrée, harmonieuse et sécuritaire afin que les piétons, cyclistes, automobilistes et autres usagers puissent circuler en même temps en toute sécurité. </a:t>
            </a:r>
            <a:endParaRPr lang="fr-CA" sz="3200" b="1" dirty="0">
              <a:solidFill>
                <a:srgbClr val="00305E"/>
              </a:solidFill>
              <a:latin typeface="DM Sans"/>
              <a:cs typeface="Calibri"/>
            </a:endParaRPr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B8E2391-73A0-677A-3B02-F68FFA17716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361229" y="373136"/>
            <a:ext cx="1462203" cy="494712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3C63FCA-AFF4-A7BC-0F6B-3A03447A4C2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-1097333" y="30600"/>
            <a:ext cx="10487735" cy="953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C58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E5B211-C4C1-60E1-905B-B6A28D745C8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H="1">
            <a:off x="200611" y="23687"/>
            <a:ext cx="11790773" cy="1035008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fr-CA" sz="32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Le projet</a:t>
            </a:r>
          </a:p>
        </p:txBody>
      </p:sp>
    </p:spTree>
    <p:extLst>
      <p:ext uri="{BB962C8B-B14F-4D97-AF65-F5344CB8AC3E}">
        <p14:creationId xmlns:p14="http://schemas.microsoft.com/office/powerpoint/2010/main" val="416264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9FAF2-2033-70F5-644C-17BB5F8FB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1748957-9C4D-5A8C-E2B4-D641429491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002405"/>
            <a:ext cx="12192000" cy="5764887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237777-0B32-45D2-9FEA-298CED4280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" y="0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227B6B-1DFD-E273-57C0-FC9D9370C0E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3" y="1050070"/>
            <a:ext cx="12191999" cy="5857744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D1BF4894-2D8A-C29D-2223-C314BB8812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146970" y="6072043"/>
            <a:ext cx="1045029" cy="785957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bg1"/>
                </a:solidFill>
                <a:latin typeface="DM Sans" pitchFamily="2" charset="0"/>
              </a:rPr>
              <a:t>3</a:t>
            </a:r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AB2E0CA-8AA2-7197-7490-5BDB1DF10D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61229" y="373136"/>
            <a:ext cx="1462203" cy="494712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660F129-3330-751B-D806-A93C570F53A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-1097333" y="30600"/>
            <a:ext cx="10487735" cy="953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C58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96203D-55E2-F79B-CDF4-2F4CCD19068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flipH="1">
            <a:off x="200611" y="23687"/>
            <a:ext cx="11790773" cy="1035008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fr-CA" sz="32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Conservation des milieux naturels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376B05-E5CE-B7D9-EDB3-C454AC6C952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190162" y="1389409"/>
            <a:ext cx="6521787" cy="51790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587187-280E-1DBC-2FC6-3CC31CE3313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81317" y="2821298"/>
            <a:ext cx="2354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00305E"/>
                </a:solidFill>
                <a:latin typeface="DM Sans" pitchFamily="2" charset="0"/>
              </a:rPr>
              <a:t>Légende:</a:t>
            </a:r>
            <a:r>
              <a:rPr lang="fr-CA" sz="4400" dirty="0">
                <a:solidFill>
                  <a:srgbClr val="00305E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0D6EE-DA14-C0C5-6D42-809E198DC2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9231" y="3736528"/>
            <a:ext cx="555846" cy="52322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03DD1A-A105-9983-AB24-94A600AB552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05609" y="3822547"/>
            <a:ext cx="217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305E"/>
                </a:solidFill>
                <a:latin typeface="DM Sans" pitchFamily="2" charset="0"/>
              </a:rPr>
              <a:t>Milieux naturels</a:t>
            </a:r>
            <a:endParaRPr lang="fr-CA" dirty="0">
              <a:solidFill>
                <a:srgbClr val="00305E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DA40F46-CD96-B92D-958B-B3DFF8A1182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73283" y="4506138"/>
            <a:ext cx="217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305E"/>
                </a:solidFill>
                <a:latin typeface="DM Sans" pitchFamily="2" charset="0"/>
              </a:rPr>
              <a:t>Zone de travaux</a:t>
            </a:r>
            <a:br>
              <a:rPr lang="fr-CA" sz="1200" dirty="0">
                <a:solidFill>
                  <a:srgbClr val="00305E"/>
                </a:solidFill>
                <a:latin typeface="DM Sans" pitchFamily="2" charset="0"/>
              </a:rPr>
            </a:br>
            <a:r>
              <a:rPr lang="fr-CA" sz="1000" dirty="0">
                <a:solidFill>
                  <a:srgbClr val="00305E"/>
                </a:solidFill>
                <a:latin typeface="DM Sans" pitchFamily="2" charset="0"/>
              </a:rPr>
              <a:t>( 2025-2026)</a:t>
            </a:r>
            <a:r>
              <a:rPr lang="fr-CA" sz="1400" dirty="0">
                <a:solidFill>
                  <a:srgbClr val="00305E"/>
                </a:solidFill>
              </a:rPr>
              <a:t> </a:t>
            </a:r>
            <a:endParaRPr lang="fr-CA" sz="2000" dirty="0">
              <a:solidFill>
                <a:srgbClr val="00305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4D1E4-93F4-7471-20B3-935C141898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99231" y="4495080"/>
            <a:ext cx="555846" cy="523220"/>
          </a:xfrm>
          <a:prstGeom prst="rect">
            <a:avLst/>
          </a:prstGeom>
          <a:solidFill>
            <a:srgbClr val="F084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92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0E018-2226-65F9-E50F-25D46EB6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4123B2-445F-F1AF-740F-B34D8F46CF3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6" y="1039767"/>
            <a:ext cx="12192000" cy="5818233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E9DE12-AD1D-9303-5A39-00DC65E2B0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-14443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9D1473-DFE7-1AF6-2ED2-844F62CF186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12587" y="1899355"/>
            <a:ext cx="11110845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70C0"/>
                </a:solidFill>
                <a:latin typeface="DM Sans"/>
                <a:ea typeface="Calibri"/>
                <a:cs typeface="Calibri"/>
              </a:rPr>
              <a:t>Prolongement de 825 mètres entre les rues Chateaubriand et</a:t>
            </a:r>
            <a:br>
              <a:rPr lang="fr-CA" sz="2400" dirty="0">
                <a:solidFill>
                  <a:srgbClr val="0070C0"/>
                </a:solidFill>
                <a:latin typeface="DM Sans"/>
                <a:ea typeface="Calibri"/>
                <a:cs typeface="Calibri"/>
              </a:rPr>
            </a:br>
            <a:r>
              <a:rPr lang="fr-CA" sz="2400" dirty="0">
                <a:solidFill>
                  <a:srgbClr val="0070C0"/>
                </a:solidFill>
                <a:latin typeface="DM Sans"/>
                <a:ea typeface="Calibri"/>
                <a:cs typeface="Calibri"/>
              </a:rPr>
              <a:t>Charles-Rodrigue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70C0"/>
                </a:solidFill>
                <a:latin typeface="DM Sans"/>
                <a:ea typeface="Calibri"/>
                <a:cs typeface="Calibri"/>
              </a:rPr>
              <a:t>Ajout d’un sentier piétonnier et d’une piste cyclable bidirectionnelle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70C0"/>
                </a:solidFill>
                <a:latin typeface="DM Sans"/>
                <a:ea typeface="Calibri"/>
                <a:cs typeface="Calibri"/>
              </a:rPr>
              <a:t>Intégration du réseau de la Société de transport de Lévis avec 5 nouveaux arrêts d’autobus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70C0"/>
                </a:solidFill>
                <a:latin typeface="DM Sans"/>
                <a:ea typeface="Calibri"/>
                <a:cs typeface="Calibri"/>
              </a:rPr>
              <a:t>Aménagement paysager et verdissement avec éclairage urbain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70C0"/>
                </a:solidFill>
                <a:latin typeface="DM Sans"/>
                <a:ea typeface="Calibri"/>
                <a:cs typeface="Calibri"/>
              </a:rPr>
              <a:t>Intégration d’ouvrages respectant les normes environnementales (rétention pluviale)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25CA55-421F-B336-BFE4-B25C33130F9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3" y="0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DDC9FBE-ECA4-0716-3178-99F7A9FF7C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361229" y="373136"/>
            <a:ext cx="1462203" cy="49471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8A75BDA-DE5E-40CA-8F0B-56F945573C6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71440" y="5117936"/>
            <a:ext cx="1124910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CA" sz="2800" dirty="0">
                <a:solidFill>
                  <a:srgbClr val="00305E"/>
                </a:solidFill>
                <a:latin typeface="DM Sans"/>
                <a:cs typeface="Calibri"/>
              </a:rPr>
              <a:t>Un investissement total estimé pour le prolongement du boulevard </a:t>
            </a:r>
            <a:endParaRPr lang="fr-FR" dirty="0"/>
          </a:p>
          <a:p>
            <a:pPr algn="ctr"/>
            <a:r>
              <a:rPr lang="fr-CA" sz="2800" dirty="0">
                <a:solidFill>
                  <a:srgbClr val="00305E"/>
                </a:solidFill>
                <a:latin typeface="DM Sans"/>
                <a:cs typeface="Calibri"/>
              </a:rPr>
              <a:t>de 9 M$, assumé à 100 % par la Ville</a:t>
            </a:r>
            <a:r>
              <a:rPr lang="en-US" sz="2800" dirty="0">
                <a:solidFill>
                  <a:schemeClr val="tx2"/>
                </a:solidFill>
                <a:latin typeface="DM Sans"/>
                <a:cs typeface="Calibri"/>
              </a:rPr>
              <a:t>​.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06D7634-EBFE-C37C-07B4-28FE0CC2CB6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-1097333" y="30600"/>
            <a:ext cx="10487735" cy="953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C58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0D54A8F-E53D-B988-06E1-61E9CBE91E7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H="1">
            <a:off x="200611" y="23687"/>
            <a:ext cx="11790773" cy="1035008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fr-CA" sz="32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Présentation du projet </a:t>
            </a:r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000A47C2-1A67-A8AC-DBA8-1127A17F8ED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11146971" y="6072043"/>
            <a:ext cx="1045029" cy="785957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bg1"/>
                </a:solidFill>
                <a:latin typeface="DM Sans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917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66174-33C6-2B7A-1521-975846BAF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D3E437-9842-C33B-5EFD-6FD38266216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0A1DAD-D884-E21E-53AF-8AE9D0AE001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233269" y="224769"/>
            <a:ext cx="11725459" cy="510587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endParaRPr lang="fr-CA" sz="2400" b="1">
              <a:solidFill>
                <a:schemeClr val="bg1"/>
              </a:solidFill>
              <a:latin typeface="DM Sans" pitchFamily="2" charset="0"/>
              <a:cs typeface="Calibri"/>
            </a:endParaRPr>
          </a:p>
        </p:txBody>
      </p:sp>
      <p:pic>
        <p:nvPicPr>
          <p:cNvPr id="9" name="Image 8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8E165A2-ACC1-0A83-8E23-2341A640A9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496525" y="544255"/>
            <a:ext cx="1462203" cy="494712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86D09A6-CA96-D54C-0281-92DE1600B21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412380" y="68638"/>
            <a:ext cx="10487735" cy="953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C58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9F7F82-3B7E-513E-5AD1-4125B6C633E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233268" y="261974"/>
            <a:ext cx="11725459" cy="532030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Présentation du projet</a:t>
            </a:r>
            <a:br>
              <a:rPr lang="fr-CA" sz="3200" b="1" dirty="0">
                <a:solidFill>
                  <a:schemeClr val="bg1"/>
                </a:solidFill>
                <a:latin typeface="DM Sans" pitchFamily="2" charset="0"/>
                <a:cs typeface="Calibri"/>
              </a:rPr>
            </a:br>
            <a:r>
              <a:rPr lang="fr-CA" sz="20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Vue d’ensemble avant travaux</a:t>
            </a:r>
            <a:endParaRPr lang="fr-CA" sz="2400" b="1" dirty="0">
              <a:solidFill>
                <a:schemeClr val="bg1"/>
              </a:solidFill>
              <a:latin typeface="DM Sans" pitchFamily="2" charset="0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6BA77B-6438-3DD8-A640-89AF91583E7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070367"/>
            <a:ext cx="12192000" cy="5787633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Une image contenant plein air, arbre, nuage, herbe&#10;&#10;Le contenu généré par l’IA peut être incorrect.">
            <a:extLst>
              <a:ext uri="{FF2B5EF4-FFF2-40B4-BE49-F238E27FC236}">
                <a16:creationId xmlns:a16="http://schemas.microsoft.com/office/drawing/2014/main" id="{C318073C-7E33-A44A-F22B-F57A79506B13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90" y="1342253"/>
            <a:ext cx="9369014" cy="52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73E939C1-563E-C196-A10A-1F9F808254C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11146970" y="6072043"/>
            <a:ext cx="1045029" cy="785957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bg1"/>
                </a:solidFill>
                <a:latin typeface="DM Sans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164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01680-5208-997E-CBB6-2A5A6192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FDB2D3-8B99-D0E2-82F7-56BF47DD5E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38754C-7739-9D51-0D28-F9DDB1AA425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233269" y="224769"/>
            <a:ext cx="11725459" cy="510587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endParaRPr lang="fr-CA" sz="2400" b="1">
              <a:solidFill>
                <a:schemeClr val="bg1"/>
              </a:solidFill>
              <a:latin typeface="DM Sans" pitchFamily="2" charset="0"/>
              <a:cs typeface="Calibri"/>
            </a:endParaRPr>
          </a:p>
        </p:txBody>
      </p:sp>
      <p:pic>
        <p:nvPicPr>
          <p:cNvPr id="9" name="Image 8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938BE258-159C-E3C9-24E7-78CCBC93DE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496525" y="544255"/>
            <a:ext cx="1462203" cy="494712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E582829-B1CA-5567-5D8E-7E1710401FF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412380" y="68638"/>
            <a:ext cx="10487735" cy="953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C58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39BC42-D130-13B4-8DAC-C4F816ABCEB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233268" y="261974"/>
            <a:ext cx="11725459" cy="532030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Présentation du projet</a:t>
            </a:r>
            <a:br>
              <a:rPr lang="fr-CA" sz="3200" b="1" dirty="0">
                <a:solidFill>
                  <a:schemeClr val="bg1"/>
                </a:solidFill>
                <a:latin typeface="DM Sans" pitchFamily="2" charset="0"/>
                <a:cs typeface="Calibri"/>
              </a:rPr>
            </a:br>
            <a:r>
              <a:rPr lang="fr-CA" sz="20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Vue d’ensemble après travaux</a:t>
            </a:r>
            <a:endParaRPr lang="fr-CA" sz="2400" b="1" dirty="0">
              <a:solidFill>
                <a:schemeClr val="bg1"/>
              </a:solidFill>
              <a:latin typeface="DM Sans" pitchFamily="2" charset="0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6FAB4-30E2-A4CB-FE43-4888CECBD16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38" y="1083471"/>
            <a:ext cx="12192000" cy="5787633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Une image contenant plein air, nuage, arbre, ciel&#10;&#10;Le contenu généré par l’IA peut être incorrect.">
            <a:extLst>
              <a:ext uri="{FF2B5EF4-FFF2-40B4-BE49-F238E27FC236}">
                <a16:creationId xmlns:a16="http://schemas.microsoft.com/office/drawing/2014/main" id="{55AD6CD8-23A5-79A4-2A2C-10FF040074F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75" y="1385869"/>
            <a:ext cx="9328644" cy="524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45A7E6A1-10D4-F488-5054-A30204FE54B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11146970" y="6072043"/>
            <a:ext cx="1045029" cy="785957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bg1"/>
                </a:solidFill>
                <a:latin typeface="DM Sans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704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BC06A-14CA-5E2A-DD56-5D1533AC3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D16F4E-573F-ED60-5637-85D8549426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4E27D7-C7E2-DEA2-F08C-5A262D88FB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233269" y="224769"/>
            <a:ext cx="11725459" cy="510587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endParaRPr lang="fr-CA" sz="2400" b="1">
              <a:solidFill>
                <a:schemeClr val="bg1"/>
              </a:solidFill>
              <a:latin typeface="DM Sans" pitchFamily="2" charset="0"/>
              <a:cs typeface="Calibri"/>
            </a:endParaRPr>
          </a:p>
        </p:txBody>
      </p:sp>
      <p:pic>
        <p:nvPicPr>
          <p:cNvPr id="9" name="Image 8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3F7D09D-6239-C582-FC32-C0CDD8A91CF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496525" y="544255"/>
            <a:ext cx="1462203" cy="494712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B67EAB-3774-0D2F-7932-7BE48852487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412380" y="68638"/>
            <a:ext cx="10487735" cy="953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C58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82D36-D837-EBDC-327C-55B424534FF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38" y="1083471"/>
            <a:ext cx="12192000" cy="5787633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330855-BA33-D66C-33EC-7240666BD06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233268" y="261974"/>
            <a:ext cx="11725459" cy="532030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Présentation du projet</a:t>
            </a:r>
            <a:br>
              <a:rPr lang="fr-CA" sz="3200" b="1" dirty="0">
                <a:solidFill>
                  <a:schemeClr val="bg1"/>
                </a:solidFill>
                <a:latin typeface="DM Sans" pitchFamily="2" charset="0"/>
                <a:cs typeface="Calibri"/>
              </a:rPr>
            </a:br>
            <a:r>
              <a:rPr lang="fr-CA" sz="20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Vue d’ensemble après travaux</a:t>
            </a:r>
            <a:endParaRPr lang="fr-CA" sz="2400" b="1" dirty="0">
              <a:solidFill>
                <a:schemeClr val="bg1"/>
              </a:solidFill>
              <a:latin typeface="DM Sans" pitchFamily="2" charset="0"/>
              <a:cs typeface="Calibri"/>
            </a:endParaRPr>
          </a:p>
        </p:txBody>
      </p:sp>
      <p:pic>
        <p:nvPicPr>
          <p:cNvPr id="3074" name="Picture 2" descr="Une image contenant plein air, véhicule, Véhicule terrestre, herbe&#10;&#10;Le contenu généré par l’IA peut être incorrect.">
            <a:extLst>
              <a:ext uri="{FF2B5EF4-FFF2-40B4-BE49-F238E27FC236}">
                <a16:creationId xmlns:a16="http://schemas.microsoft.com/office/drawing/2014/main" id="{7B3C27FA-B3F8-B56B-7BE3-CF28E70804E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9" y="2112521"/>
            <a:ext cx="5930152" cy="33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e image contenant plein air, véhicule, bus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E6F17162-7F34-52A5-2575-ED89E3915E1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1" y="2112521"/>
            <a:ext cx="5930153" cy="33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6C48B6D5-7ACB-35AE-06D6-AA8535898E6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11146970" y="6072043"/>
            <a:ext cx="1045029" cy="785957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bg1"/>
                </a:solidFill>
                <a:latin typeface="DM Sans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0446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385C-AFA8-75C1-BE5B-B146E0032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FF7335-BC16-B2CB-AFA4-B2B30B66249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38" y="1083471"/>
            <a:ext cx="12192000" cy="5787633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400267-07F9-D6E5-A847-DE872B1945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A1563CD2-D6E3-EFC5-CDFD-440972B02AE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1146970" y="6072043"/>
            <a:ext cx="1045029" cy="785957"/>
          </a:xfrm>
        </p:spPr>
        <p:txBody>
          <a:bodyPr/>
          <a:lstStyle/>
          <a:p>
            <a:pPr lvl="1"/>
            <a:fld id="{713E61E6-77C2-F444-9CD3-83775A611452}" type="slidenum">
              <a:rPr lang="fr-FR" smtClean="0">
                <a:solidFill>
                  <a:schemeClr val="bg1"/>
                </a:solidFill>
                <a:latin typeface="Acumin Pro Wide" panose="020B0505020202020204" pitchFamily="34" charset="77"/>
              </a:rPr>
              <a:pPr lvl="1"/>
              <a:t>8</a:t>
            </a:fld>
            <a:endParaRPr lang="fr-FR" dirty="0">
              <a:solidFill>
                <a:schemeClr val="bg1"/>
              </a:solidFill>
              <a:latin typeface="Acumin Pro Wide" panose="020B0505020202020204" pitchFamily="34" charset="77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14A71B1-9A95-4387-2665-43CA7EC87D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434152" y="144839"/>
            <a:ext cx="10487735" cy="953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C58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0940B2F-FD45-58D2-99BE-DB82055BB70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361229" y="373136"/>
            <a:ext cx="1462203" cy="4947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8D1BAFE-3460-F11F-F22E-D948DA937E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233270" y="127749"/>
            <a:ext cx="11725459" cy="1013237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fr-CA" sz="3200" b="1" dirty="0">
                <a:solidFill>
                  <a:schemeClr val="bg1"/>
                </a:solidFill>
                <a:latin typeface="DM Sans"/>
                <a:cs typeface="Calibri"/>
              </a:rPr>
              <a:t>Étapes de réalisation des travaux</a:t>
            </a:r>
            <a:endParaRPr lang="fr-CA" sz="3200" b="1" dirty="0">
              <a:solidFill>
                <a:schemeClr val="bg1"/>
              </a:solidFill>
              <a:latin typeface="DM Sans" pitchFamily="2" charset="0"/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86CC0D-2A20-3947-26AE-B28A18D53D3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93476" y="1651938"/>
            <a:ext cx="6016923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CA" sz="2400" dirty="0">
              <a:solidFill>
                <a:srgbClr val="0070C0"/>
              </a:solidFill>
              <a:highlight>
                <a:srgbClr val="FFFF00"/>
              </a:highlight>
              <a:latin typeface="Acumin Pro Wide" panose="020B0505020202020204" pitchFamily="34" charset="77"/>
            </a:endParaRPr>
          </a:p>
          <a:p>
            <a:r>
              <a:rPr lang="fr-CA" sz="2600" dirty="0">
                <a:solidFill>
                  <a:srgbClr val="00305E"/>
                </a:solidFill>
                <a:latin typeface="DM Sans" pitchFamily="2" charset="0"/>
                <a:ea typeface="Calibri"/>
                <a:cs typeface="Calibri"/>
              </a:rPr>
              <a:t>Réalisation des travaux : août 2025 à septembre 2026 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70C0"/>
              </a:solidFill>
              <a:latin typeface="DM Sans" pitchFamily="2" charset="0"/>
              <a:ea typeface="Calibri"/>
              <a:cs typeface="Calibri"/>
            </a:endParaRPr>
          </a:p>
          <a:p>
            <a:r>
              <a:rPr lang="fr-CA" sz="2000" b="1" dirty="0">
                <a:solidFill>
                  <a:srgbClr val="00305E"/>
                </a:solidFill>
                <a:latin typeface="DM Sans" pitchFamily="2" charset="0"/>
                <a:ea typeface="Calibri"/>
                <a:cs typeface="Calibri"/>
              </a:rPr>
              <a:t>2025 </a:t>
            </a:r>
            <a:r>
              <a:rPr lang="fr-CA" sz="2000" b="1" dirty="0">
                <a:solidFill>
                  <a:srgbClr val="0070C0"/>
                </a:solidFill>
                <a:latin typeface="DM Sans" pitchFamily="2" charset="0"/>
                <a:ea typeface="Calibri"/>
                <a:cs typeface="Calibri"/>
              </a:rPr>
              <a:t>​</a:t>
            </a:r>
          </a:p>
          <a:p>
            <a:r>
              <a:rPr lang="fr-CA" sz="2000" dirty="0">
                <a:solidFill>
                  <a:srgbClr val="0070C0"/>
                </a:solidFill>
                <a:latin typeface="DM Sans" pitchFamily="2" charset="0"/>
                <a:ea typeface="Calibri"/>
                <a:cs typeface="Calibri"/>
              </a:rPr>
              <a:t>Prolongement entre Chateaubriand et Lamartine (partie rouge)​</a:t>
            </a:r>
          </a:p>
          <a:p>
            <a:endParaRPr lang="fr-CA" sz="2000" dirty="0">
              <a:solidFill>
                <a:srgbClr val="0070C0"/>
              </a:solidFill>
              <a:latin typeface="DM Sans" pitchFamily="2" charset="0"/>
              <a:ea typeface="Calibri"/>
              <a:cs typeface="Calibri"/>
            </a:endParaRPr>
          </a:p>
          <a:p>
            <a:r>
              <a:rPr lang="fr-CA" sz="2000" b="1" dirty="0">
                <a:solidFill>
                  <a:srgbClr val="00305E"/>
                </a:solidFill>
                <a:latin typeface="DM Sans" pitchFamily="2" charset="0"/>
                <a:ea typeface="Calibri"/>
                <a:cs typeface="Calibri"/>
              </a:rPr>
              <a:t>2026​</a:t>
            </a:r>
          </a:p>
          <a:p>
            <a:r>
              <a:rPr lang="fr-CA" sz="2000" dirty="0">
                <a:solidFill>
                  <a:srgbClr val="0070C0"/>
                </a:solidFill>
                <a:latin typeface="DM Sans" pitchFamily="2" charset="0"/>
                <a:ea typeface="Calibri"/>
                <a:cs typeface="Calibri"/>
              </a:rPr>
              <a:t>Prolongement entre Lamartine et Charles-Rodrigue (partie bleue)​</a:t>
            </a:r>
          </a:p>
          <a:p>
            <a:endParaRPr lang="fr-CA" sz="2000" dirty="0">
              <a:solidFill>
                <a:srgbClr val="0070C0"/>
              </a:solidFill>
              <a:latin typeface="DM Sans" pitchFamily="2" charset="0"/>
              <a:ea typeface="Calibri"/>
              <a:cs typeface="Calibri"/>
            </a:endParaRPr>
          </a:p>
          <a:p>
            <a:r>
              <a:rPr lang="fr-CA" sz="2000" dirty="0">
                <a:solidFill>
                  <a:srgbClr val="0070C0"/>
                </a:solidFill>
                <a:latin typeface="DM Sans"/>
                <a:ea typeface="Calibri"/>
                <a:cs typeface="Calibri"/>
              </a:rPr>
              <a:t>Durée totale prévue des travaux  : 24 semaines​</a:t>
            </a:r>
          </a:p>
          <a:p>
            <a:pPr lvl="1"/>
            <a:endParaRPr lang="fr-CA" sz="2800" dirty="0">
              <a:solidFill>
                <a:srgbClr val="0070C0"/>
              </a:solidFill>
              <a:latin typeface="DM Sans"/>
              <a:ea typeface="Calibri"/>
              <a:cs typeface="Calibri"/>
            </a:endParaRPr>
          </a:p>
          <a:p>
            <a:pPr lvl="1"/>
            <a:endParaRPr lang="fr-CA" sz="2400" dirty="0">
              <a:latin typeface="DM Sans" pitchFamily="2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E09087-EDB3-2AB3-2DBB-815BEE7A7F5B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69" y="1692400"/>
            <a:ext cx="5689883" cy="49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3546E2-B47A-495F-3FC2-FD84EBDB7AE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32028" y="3151991"/>
            <a:ext cx="1699708" cy="277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latin typeface="DM Sans" pitchFamily="2" charset="0"/>
              </a:rPr>
              <a:t>Travaux 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932362-C0F4-D544-C759-D954A0B576F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21388" y="4819926"/>
            <a:ext cx="1699708" cy="277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latin typeface="DM Sans" pitchFamily="2" charset="0"/>
              </a:rPr>
              <a:t>Travaux 2026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29FBF0A4-8C17-DE6A-AD4C-FF8E827D1A54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1299370" y="6224443"/>
            <a:ext cx="1045029" cy="785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>
                <a:solidFill>
                  <a:schemeClr val="bg1"/>
                </a:solidFill>
                <a:latin typeface="DM Sans" pitchFamily="2" charset="0"/>
              </a:rPr>
              <a:t>  8</a:t>
            </a:r>
          </a:p>
        </p:txBody>
      </p:sp>
    </p:spTree>
    <p:extLst>
      <p:ext uri="{BB962C8B-B14F-4D97-AF65-F5344CB8AC3E}">
        <p14:creationId xmlns:p14="http://schemas.microsoft.com/office/powerpoint/2010/main" val="417586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C9563-FC14-7415-E9F1-51B16EA2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7C2393-069D-3A47-6403-AA8DD7DFED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" y="1082885"/>
            <a:ext cx="12192000" cy="5787633"/>
          </a:xfrm>
          <a:prstGeom prst="rect">
            <a:avLst/>
          </a:prstGeom>
          <a:solidFill>
            <a:srgbClr val="0077BE">
              <a:alpha val="148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0EEB9-98C2-93B3-62CE-873E921CA8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166991"/>
          </a:xfrm>
          <a:prstGeom prst="rect">
            <a:avLst/>
          </a:prstGeom>
          <a:solidFill>
            <a:srgbClr val="002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FDE670C-79E2-494A-BC50-D9F192B72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434152" y="144839"/>
            <a:ext cx="10487735" cy="9533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C58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7124109-20DE-47DD-E6A0-5C665CE97D6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361229" y="373136"/>
            <a:ext cx="1462203" cy="4947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E2C5980-26A6-5187-329C-A19460F6DA1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226786" y="521641"/>
            <a:ext cx="11725459" cy="430313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r>
              <a:rPr lang="fr-CA" b="1" dirty="0">
                <a:solidFill>
                  <a:schemeClr val="tx2">
                    <a:lumMod val="25000"/>
                    <a:lumOff val="75000"/>
                  </a:schemeClr>
                </a:solidFill>
                <a:latin typeface="DM Sans" pitchFamily="2" charset="0"/>
                <a:cs typeface="Calibri"/>
              </a:rPr>
              <a:t>Autre projet : </a:t>
            </a:r>
            <a:br>
              <a:rPr lang="fr-CA" sz="4400" b="1" dirty="0">
                <a:solidFill>
                  <a:schemeClr val="bg1"/>
                </a:solidFill>
                <a:latin typeface="DM Sans" pitchFamily="2" charset="0"/>
                <a:cs typeface="Calibri"/>
              </a:rPr>
            </a:br>
            <a:r>
              <a:rPr lang="fr-CA" sz="30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Réfection du boulevard Étienne-Dallaire</a:t>
            </a:r>
          </a:p>
          <a:p>
            <a:endParaRPr lang="fr-CA" sz="3600" b="1" dirty="0">
              <a:solidFill>
                <a:schemeClr val="bg1"/>
              </a:solidFill>
              <a:latin typeface="DM Sans" pitchFamily="2" charset="0"/>
              <a:cs typeface="Calibri"/>
            </a:endParaRP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5CCC2A4E-358E-C4F4-D1A7-95E10B7EC16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092330" y="6215492"/>
            <a:ext cx="1045029" cy="785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>
                <a:solidFill>
                  <a:schemeClr val="bg1"/>
                </a:solidFill>
                <a:latin typeface="DM Sans" pitchFamily="2" charset="0"/>
              </a:rPr>
              <a:t> 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8751CF-2A9E-D003-8DA3-582F5E0A32F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flipH="1">
            <a:off x="235857" y="727607"/>
            <a:ext cx="11725459" cy="430313"/>
          </a:xfrm>
          <a:prstGeom prst="rect">
            <a:avLst/>
          </a:prstGeom>
          <a:noFill/>
        </p:spPr>
        <p:txBody>
          <a:bodyPr wrap="square" lIns="72000" tIns="144000" rIns="72000" bIns="72000" rtlCol="0" anchor="ctr" anchorCtr="0">
            <a:noAutofit/>
          </a:bodyPr>
          <a:lstStyle/>
          <a:p>
            <a:r>
              <a:rPr lang="fr-CA" sz="2000" b="1" dirty="0">
                <a:solidFill>
                  <a:schemeClr val="bg1"/>
                </a:solidFill>
                <a:latin typeface="DM Sans" pitchFamily="2" charset="0"/>
                <a:cs typeface="Calibri"/>
              </a:rPr>
              <a:t>entre Chateaubriand et Kennedy</a:t>
            </a:r>
            <a:endParaRPr lang="fr-CA" sz="2000" b="1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5DE0E690-362C-A867-6CD0-62859D0F710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6781" y="2296684"/>
            <a:ext cx="5225623" cy="41916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/>
              <a:buChar char="•"/>
            </a:pPr>
            <a:r>
              <a:rPr lang="fr-CA" sz="2400" dirty="0">
                <a:solidFill>
                  <a:srgbClr val="00305E"/>
                </a:solidFill>
                <a:latin typeface="DM Sans"/>
                <a:ea typeface="+mn-lt"/>
                <a:cs typeface="Arial"/>
              </a:rPr>
              <a:t>Problématique d’égout pluvial sur la route du Président-Kennedy</a:t>
            </a:r>
          </a:p>
          <a:p>
            <a:pPr marL="342900" indent="-342900">
              <a:buFont typeface="Arial,Sans-Serif"/>
              <a:buChar char="•"/>
            </a:pPr>
            <a:r>
              <a:rPr lang="fr-CA" sz="2400" dirty="0">
                <a:solidFill>
                  <a:srgbClr val="00305E"/>
                </a:solidFill>
                <a:latin typeface="DM Sans"/>
                <a:ea typeface="+mn-lt"/>
                <a:cs typeface="Arial"/>
              </a:rPr>
              <a:t>Ajout d’une piste cyclable bidirectionnelle</a:t>
            </a:r>
            <a:endParaRPr lang="en-US" sz="2400" dirty="0">
              <a:solidFill>
                <a:srgbClr val="00305E"/>
              </a:solidFill>
              <a:latin typeface="DM Sans"/>
              <a:ea typeface="+mn-lt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fr-CA" sz="2400" dirty="0">
                <a:solidFill>
                  <a:srgbClr val="00305E"/>
                </a:solidFill>
                <a:latin typeface="DM Sans"/>
                <a:ea typeface="+mn-lt"/>
                <a:cs typeface="Arial"/>
              </a:rPr>
              <a:t>Ajout d’un trottoir</a:t>
            </a:r>
            <a:endParaRPr lang="en-US" sz="2400" dirty="0">
              <a:solidFill>
                <a:srgbClr val="00305E"/>
              </a:solidFill>
              <a:latin typeface="DM Sans" pitchFamily="2" charset="0"/>
              <a:ea typeface="+mn-lt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fr-CA" sz="2400" dirty="0">
                <a:solidFill>
                  <a:srgbClr val="00305E"/>
                </a:solidFill>
                <a:latin typeface="DM Sans"/>
                <a:ea typeface="+mn-lt"/>
                <a:cs typeface="Arial"/>
              </a:rPr>
              <a:t>Ajout d’une traverse piétonne à l’intersection de la route du Président-Kennedy</a:t>
            </a:r>
            <a:endParaRPr lang="fr-CA" sz="2400" dirty="0">
              <a:solidFill>
                <a:srgbClr val="00305E"/>
              </a:solidFill>
              <a:latin typeface="DM Sans" pitchFamily="2" charset="0"/>
              <a:ea typeface="Calibri"/>
              <a:cs typeface="Calibri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B1303CD-8F3A-D469-E540-766D6546D7B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87458" y="1805894"/>
            <a:ext cx="6438001" cy="45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30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8FACCD41EBB419B63FD82EAC767B4" ma:contentTypeVersion="10" ma:contentTypeDescription="Crée un document." ma:contentTypeScope="" ma:versionID="dd242693fb0b257d60e1f1ae55e63f39">
  <xsd:schema xmlns:xsd="http://www.w3.org/2001/XMLSchema" xmlns:xs="http://www.w3.org/2001/XMLSchema" xmlns:p="http://schemas.microsoft.com/office/2006/metadata/properties" xmlns:ns2="4f2b24e1-a794-4258-9f86-27357dc3e7ae" xmlns:ns3="023d46df-412e-449d-9dd3-61cab89e470a" targetNamespace="http://schemas.microsoft.com/office/2006/metadata/properties" ma:root="true" ma:fieldsID="8bddc86c5c4beea3b31a8c1cb13592c2" ns2:_="" ns3:_="">
    <xsd:import namespace="4f2b24e1-a794-4258-9f86-27357dc3e7ae"/>
    <xsd:import namespace="023d46df-412e-449d-9dd3-61cab89e47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b24e1-a794-4258-9f86-27357dc3e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b25abd4-46b9-4b7b-8144-2f9f1c551d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d46df-412e-449d-9dd3-61cab89e47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46015b4-b332-4e6d-ad98-869b2726ef44}" ma:internalName="TaxCatchAll" ma:showField="CatchAllData" ma:web="023d46df-412e-449d-9dd3-61cab89e47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2b24e1-a794-4258-9f86-27357dc3e7ae">
      <Terms xmlns="http://schemas.microsoft.com/office/infopath/2007/PartnerControls"/>
    </lcf76f155ced4ddcb4097134ff3c332f>
    <TaxCatchAll xmlns="023d46df-412e-449d-9dd3-61cab89e470a" xsi:nil="true"/>
  </documentManagement>
</p:properties>
</file>

<file path=customXml/itemProps1.xml><?xml version="1.0" encoding="utf-8"?>
<ds:datastoreItem xmlns:ds="http://schemas.openxmlformats.org/officeDocument/2006/customXml" ds:itemID="{5E0EA9E3-B5A2-44DD-A2C7-933C43573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2b24e1-a794-4258-9f86-27357dc3e7ae"/>
    <ds:schemaRef ds:uri="023d46df-412e-449d-9dd3-61cab89e47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A44251-743D-4B35-AD14-2299919E1B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908294-A713-4614-8140-DB12028909BD}">
  <ds:schemaRefs>
    <ds:schemaRef ds:uri="http://schemas.microsoft.com/office/2006/metadata/properties"/>
    <ds:schemaRef ds:uri="http://schemas.microsoft.com/office/infopath/2007/PartnerControls"/>
    <ds:schemaRef ds:uri="4f2b24e1-a794-4258-9f86-27357dc3e7ae"/>
    <ds:schemaRef ds:uri="023d46df-412e-449d-9dd3-61cab89e47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341</Words>
  <Application>Microsoft Office PowerPoint</Application>
  <PresentationFormat>Grand écran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de Levis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Roy Audrey (Communications)</dc:creator>
  <cp:lastModifiedBy>Castonguay-Foisy Édouard</cp:lastModifiedBy>
  <cp:revision>47</cp:revision>
  <dcterms:created xsi:type="dcterms:W3CDTF">2025-03-17T14:07:28Z</dcterms:created>
  <dcterms:modified xsi:type="dcterms:W3CDTF">2025-05-22T13:54:29Z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0x0101003558FACCD41EBB419B63FD82EAC767B4</vt:lpwstr>
  </property>
  <property fmtid="{D5CDD505-2E9C-101B-9397-08002B2CF9AE}" pid="3" name="MediaServiceImageTags">
    <vt:lpwstr/>
  </property>
</Properties>
</file>